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avi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1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1FFD2-023E-4348-BD54-EBA138DD33B4}" type="datetimeFigureOut">
              <a:rPr lang="en-US" smtClean="0"/>
              <a:t>6/20/19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623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1FFD2-023E-4348-BD54-EBA138DD33B4}" type="datetimeFigureOut">
              <a:rPr lang="en-US" smtClean="0"/>
              <a:t>6/20/19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036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1FFD2-023E-4348-BD54-EBA138DD33B4}" type="datetimeFigureOut">
              <a:rPr lang="en-US" smtClean="0"/>
              <a:t>6/20/19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254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1FFD2-023E-4348-BD54-EBA138DD33B4}" type="datetimeFigureOut">
              <a:rPr lang="en-US" smtClean="0"/>
              <a:t>6/20/19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8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1FFD2-023E-4348-BD54-EBA138DD33B4}" type="datetimeFigureOut">
              <a:rPr lang="en-US" smtClean="0"/>
              <a:t>6/20/19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88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1FFD2-023E-4348-BD54-EBA138DD33B4}" type="datetimeFigureOut">
              <a:rPr lang="en-US" smtClean="0"/>
              <a:t>6/20/19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434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1FFD2-023E-4348-BD54-EBA138DD33B4}" type="datetimeFigureOut">
              <a:rPr lang="en-US" smtClean="0"/>
              <a:t>6/20/19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868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1FFD2-023E-4348-BD54-EBA138DD33B4}" type="datetimeFigureOut">
              <a:rPr lang="en-US" smtClean="0"/>
              <a:t>6/20/19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809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1FFD2-023E-4348-BD54-EBA138DD33B4}" type="datetimeFigureOut">
              <a:rPr lang="en-US" smtClean="0"/>
              <a:t>6/20/19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244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1FFD2-023E-4348-BD54-EBA138DD33B4}" type="datetimeFigureOut">
              <a:rPr lang="en-US" smtClean="0"/>
              <a:t>6/20/19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96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1FFD2-023E-4348-BD54-EBA138DD33B4}" type="datetimeFigureOut">
              <a:rPr lang="en-US" smtClean="0"/>
              <a:t>6/20/19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1FFD2-023E-4348-BD54-EBA138DD33B4}" type="datetimeFigureOut">
              <a:rPr lang="en-US" smtClean="0"/>
              <a:t>6/20/19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47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microsoft.com/office/2007/relationships/media" Target="../media/media1.avi"/><Relationship Id="rId2" Type="http://schemas.openxmlformats.org/officeDocument/2006/relationships/video" Target="../media/media1.avi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microsoft.com/office/2007/relationships/media" Target="../media/media2.avi"/><Relationship Id="rId2" Type="http://schemas.openxmlformats.org/officeDocument/2006/relationships/video" Target="../media/media2.avi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914400" y="5743464"/>
                <a:ext cx="73152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Supplemental Information S1a |</a:t>
                </a:r>
                <a:r>
                  <a:rPr lang="en-US" dirty="0" smtClean="0"/>
                  <a:t> </a:t>
                </a:r>
                <a:r>
                  <a:rPr lang="en-US" dirty="0">
                    <a:ea typeface="Calibri" panose="020F0502020204030204" pitchFamily="34" charset="0"/>
                  </a:rPr>
                  <a:t>ECMWF ERA-Interim - </a:t>
                </a:r>
                <a:r>
                  <a:rPr lang="en-US" dirty="0" smtClean="0"/>
                  <a:t>Geopotential </a:t>
                </a:r>
                <a:r>
                  <a:rPr lang="en-US" dirty="0"/>
                  <a:t>heights and horizontal wind </a:t>
                </a:r>
                <a:r>
                  <a:rPr lang="en-US" dirty="0" smtClean="0"/>
                  <a:t>fields at 500 </a:t>
                </a:r>
                <a:r>
                  <a:rPr lang="en-US" dirty="0" err="1" smtClean="0"/>
                  <a:t>hPa</a:t>
                </a:r>
                <a:r>
                  <a:rPr lang="en-US" dirty="0"/>
                  <a:t>. The black contour line marks the </a:t>
                </a:r>
                <a14:m>
                  <m:oMath xmlns:m="http://schemas.openxmlformats.org/officeDocument/2006/math" xmlns="">
                    <m:r>
                      <a:rPr lang="en-US" i="1">
                        <a:latin typeface="Cambria Math" panose="02040503050406030204" pitchFamily="18" charset="0"/>
                      </a:rPr>
                      <m:t>2000 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elevation.</a:t>
                </a:r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5743464"/>
                <a:ext cx="7315200" cy="923330"/>
              </a:xfrm>
              <a:prstGeom prst="rect">
                <a:avLst/>
              </a:prstGeom>
              <a:blipFill rotWithShape="0">
                <a:blip r:embed="rId4"/>
                <a:stretch>
                  <a:fillRect l="-667" t="-3289" r="-1167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Oct2013_GH500_movie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14400" y="491599"/>
            <a:ext cx="73152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500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14400" y="5743464"/>
                <a:ext cx="73152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Supplemental Information S1b |</a:t>
                </a:r>
                <a:r>
                  <a:rPr lang="en-US" dirty="0" smtClean="0"/>
                  <a:t> </a:t>
                </a:r>
                <a:r>
                  <a:rPr lang="en-US" dirty="0">
                    <a:ea typeface="Calibri" panose="020F0502020204030204" pitchFamily="34" charset="0"/>
                  </a:rPr>
                  <a:t>ECMWF ERA-Interim - </a:t>
                </a:r>
                <a:r>
                  <a:rPr lang="en-US" dirty="0" smtClean="0"/>
                  <a:t>Geopotential </a:t>
                </a:r>
                <a:r>
                  <a:rPr lang="en-US" dirty="0"/>
                  <a:t>heights and horizontal wind </a:t>
                </a:r>
                <a:r>
                  <a:rPr lang="en-US" dirty="0" smtClean="0"/>
                  <a:t>fields at </a:t>
                </a:r>
                <a:r>
                  <a:rPr lang="en-US" dirty="0"/>
                  <a:t>850 </a:t>
                </a:r>
                <a:r>
                  <a:rPr lang="en-US" dirty="0" err="1" smtClean="0"/>
                  <a:t>hPa</a:t>
                </a:r>
                <a:r>
                  <a:rPr lang="en-US" dirty="0" smtClean="0"/>
                  <a:t>.</a:t>
                </a:r>
                <a:r>
                  <a:rPr lang="en-US" dirty="0"/>
                  <a:t> The black contour line marks the </a:t>
                </a:r>
                <a14:m>
                  <m:oMath xmlns:m="http://schemas.openxmlformats.org/officeDocument/2006/math" xmlns="">
                    <m:r>
                      <a:rPr lang="en-US" i="1">
                        <a:latin typeface="Cambria Math" panose="02040503050406030204" pitchFamily="18" charset="0"/>
                      </a:rPr>
                      <m:t>2000 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elevation.</a:t>
                </a: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5743464"/>
                <a:ext cx="7315200" cy="923330"/>
              </a:xfrm>
              <a:prstGeom prst="rect">
                <a:avLst/>
              </a:prstGeom>
              <a:blipFill rotWithShape="0">
                <a:blip r:embed="rId4"/>
                <a:stretch>
                  <a:fillRect l="-667" t="-3289" r="-1167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Oct2013_GH_movie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14400" y="491599"/>
            <a:ext cx="7315201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797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40659" y="4847708"/>
                <a:ext cx="8516470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/>
                  <a:t>Supplemental Information </a:t>
                </a:r>
                <a:r>
                  <a:rPr lang="en-US" b="1" dirty="0" smtClean="0"/>
                  <a:t>S1c </a:t>
                </a:r>
                <a:r>
                  <a:rPr lang="en-US" b="1" dirty="0"/>
                  <a:t>|</a:t>
                </a:r>
                <a:r>
                  <a:rPr lang="en-US" dirty="0"/>
                  <a:t> </a:t>
                </a:r>
                <a:r>
                  <a:rPr lang="en-US" dirty="0" smtClean="0">
                    <a:ea typeface="Calibri" panose="020F0502020204030204" pitchFamily="34" charset="0"/>
                  </a:rPr>
                  <a:t>ECMWF ERA-Interim - </a:t>
                </a:r>
                <a:r>
                  <a:rPr lang="en-US" dirty="0">
                    <a:ea typeface="Calibri" panose="020F0502020204030204" pitchFamily="34" charset="0"/>
                  </a:rPr>
                  <a:t>Composite surface Mean Sea Level Pressure (</a:t>
                </a:r>
                <a14:m>
                  <m:oMath xmlns:m="http://schemas.openxmlformats.org/officeDocument/2006/math" xmlns=""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𝑀𝑆𝐿𝑃</m:t>
                    </m:r>
                  </m:oMath>
                </a14:m>
                <a:r>
                  <a:rPr lang="en-US" dirty="0">
                    <a:effectLst/>
                    <a:ea typeface="Calibri" panose="020F0502020204030204" pitchFamily="34" charset="0"/>
                  </a:rPr>
                  <a:t>) and </a:t>
                </a:r>
                <a:r>
                  <a:rPr lang="en-US" dirty="0" smtClean="0">
                    <a:effectLst/>
                    <a:ea typeface="Calibri" panose="020F0502020204030204" pitchFamily="34" charset="0"/>
                  </a:rPr>
                  <a:t>850hPa </a:t>
                </a:r>
                <a:r>
                  <a:rPr lang="en-US" dirty="0">
                    <a:effectLst/>
                    <a:ea typeface="Calibri" panose="020F0502020204030204" pitchFamily="34" charset="0"/>
                  </a:rPr>
                  <a:t>level horizontal wind for austral spring (September, October and November, SON) CAI events during 1979-2017 with annotations indicating the high pressure system and cold front related to the </a:t>
                </a:r>
                <a:r>
                  <a:rPr lang="en-US" dirty="0" smtClean="0">
                    <a:effectLst/>
                    <a:ea typeface="Calibri" panose="020F0502020204030204" pitchFamily="34" charset="0"/>
                  </a:rPr>
                  <a:t>event. </a:t>
                </a:r>
                <a:r>
                  <a:rPr lang="en-US" dirty="0">
                    <a:effectLst/>
                    <a:ea typeface="Calibri" panose="020F0502020204030204" pitchFamily="34" charset="0"/>
                  </a:rPr>
                  <a:t>The black contour line shows the </a:t>
                </a:r>
                <a14:m>
                  <m:oMath xmlns:m="http://schemas.openxmlformats.org/officeDocument/2006/math" xmlns=""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2000 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US" dirty="0">
                    <a:effectLst/>
                    <a:ea typeface="Calibri" panose="020F0502020204030204" pitchFamily="34" charset="0"/>
                  </a:rPr>
                  <a:t> elevation</a:t>
                </a:r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659" y="4847708"/>
                <a:ext cx="8516470" cy="1477328"/>
              </a:xfrm>
              <a:prstGeom prst="rect">
                <a:avLst/>
              </a:prstGeom>
              <a:blipFill rotWithShape="0">
                <a:blip r:embed="rId3"/>
                <a:stretch>
                  <a:fillRect l="-644" t="-2058" b="-53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Slide1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869"/>
          <a:stretch/>
        </p:blipFill>
        <p:spPr>
          <a:xfrm>
            <a:off x="1088224" y="388826"/>
            <a:ext cx="6967552" cy="424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673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123</Words>
  <Application>Microsoft Macintosh PowerPoint</Application>
  <PresentationFormat>On-screen Show (4:3)</PresentationFormat>
  <Paragraphs>3</Paragraphs>
  <Slides>3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Masih Eghdami</dc:creator>
  <cp:keywords/>
  <dc:description/>
  <cp:lastModifiedBy>Masih Eghdami</cp:lastModifiedBy>
  <cp:revision>30</cp:revision>
  <dcterms:created xsi:type="dcterms:W3CDTF">2019-03-22T20:54:10Z</dcterms:created>
  <dcterms:modified xsi:type="dcterms:W3CDTF">2019-06-21T04:34:42Z</dcterms:modified>
  <cp:category/>
</cp:coreProperties>
</file>